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4381224" y="7574679"/>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13254553" y="9891320"/>
            <a:ext cx="4347674" cy="4347674"/>
          </a:xfrm>
          <a:prstGeom prst="line">
            <a:avLst/>
          </a:prstGeom>
          <a:ln cap="flat" w="28575">
            <a:solidFill>
              <a:srgbClr val="8CA9AD"/>
            </a:solidFill>
            <a:prstDash val="solid"/>
            <a:headEnd type="none" len="sm" w="sm"/>
            <a:tailEnd type="none" len="sm" w="sm"/>
          </a:ln>
        </p:spPr>
      </p:sp>
      <p:sp>
        <p:nvSpPr>
          <p:cNvPr name="TextBox 10" id="10"/>
          <p:cNvSpPr txBox="true"/>
          <p:nvPr/>
        </p:nvSpPr>
        <p:spPr>
          <a:xfrm rot="0">
            <a:off x="2167618" y="673715"/>
            <a:ext cx="12866041" cy="1438794"/>
          </a:xfrm>
          <a:prstGeom prst="rect">
            <a:avLst/>
          </a:prstGeom>
        </p:spPr>
        <p:txBody>
          <a:bodyPr anchor="t" rtlCol="false" tIns="0" lIns="0" bIns="0" rIns="0">
            <a:spAutoFit/>
          </a:bodyPr>
          <a:lstStyle/>
          <a:p>
            <a:pPr algn="ctr">
              <a:lnSpc>
                <a:spcPts val="9400"/>
              </a:lnSpc>
            </a:pPr>
            <a:r>
              <a:rPr lang="en-US" sz="9400">
                <a:solidFill>
                  <a:srgbClr val="227C9D"/>
                </a:solidFill>
                <a:latin typeface="Kollektif Bold"/>
              </a:rPr>
              <a:t>INTRODUCTION</a:t>
            </a:r>
          </a:p>
        </p:txBody>
      </p:sp>
      <p:sp>
        <p:nvSpPr>
          <p:cNvPr name="TextBox 11" id="11"/>
          <p:cNvSpPr txBox="true"/>
          <p:nvPr/>
        </p:nvSpPr>
        <p:spPr>
          <a:xfrm rot="0">
            <a:off x="381768" y="3261531"/>
            <a:ext cx="17364327" cy="3257550"/>
          </a:xfrm>
          <a:prstGeom prst="rect">
            <a:avLst/>
          </a:prstGeom>
        </p:spPr>
        <p:txBody>
          <a:bodyPr anchor="t" rtlCol="false" tIns="0" lIns="0" bIns="0" rIns="0">
            <a:spAutoFit/>
          </a:bodyPr>
          <a:lstStyle/>
          <a:p>
            <a:pPr algn="ctr">
              <a:lnSpc>
                <a:spcPts val="4312"/>
              </a:lnSpc>
            </a:pPr>
          </a:p>
          <a:p>
            <a:pPr algn="ctr">
              <a:lnSpc>
                <a:spcPts val="4312"/>
              </a:lnSpc>
            </a:pPr>
            <a:r>
              <a:rPr lang="en-US" sz="3593">
                <a:solidFill>
                  <a:srgbClr val="545454"/>
                </a:solidFill>
                <a:latin typeface="DM Sans Bold"/>
              </a:rPr>
              <a:t>This data visualization project dives into the heart of the Cricket World Cup by exploring player statistics. Unveiling trends and hidden stories, we'll see who reigns supreme with the bat, dominates with the ball, and becomes a World Cup legend.</a:t>
            </a:r>
          </a:p>
          <a:p>
            <a:pPr algn="ctr">
              <a:lnSpc>
                <a:spcPts val="4312"/>
              </a:lnSpc>
            </a:pPr>
          </a:p>
        </p:txBody>
      </p:sp>
      <p:sp>
        <p:nvSpPr>
          <p:cNvPr name="AutoShape 12" id="12"/>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13" id="1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221824" y="8464956"/>
            <a:ext cx="5142606" cy="1736916"/>
          </a:xfrm>
          <a:prstGeom prst="rect">
            <a:avLst/>
          </a:prstGeom>
        </p:spPr>
        <p:txBody>
          <a:bodyPr anchor="t" rtlCol="false" tIns="0" lIns="0" bIns="0" rIns="0">
            <a:spAutoFit/>
          </a:bodyPr>
          <a:lstStyle/>
          <a:p>
            <a:pPr algn="l">
              <a:lnSpc>
                <a:spcPts val="3476"/>
              </a:lnSpc>
            </a:pPr>
            <a:r>
              <a:rPr lang="en-US" sz="2483">
                <a:solidFill>
                  <a:srgbClr val="000000"/>
                </a:solidFill>
                <a:latin typeface="Canva Sans"/>
              </a:rPr>
              <a:t>DONE BY:</a:t>
            </a:r>
          </a:p>
          <a:p>
            <a:pPr algn="l">
              <a:lnSpc>
                <a:spcPts val="3476"/>
              </a:lnSpc>
            </a:pPr>
            <a:r>
              <a:rPr lang="en-US" sz="2483">
                <a:solidFill>
                  <a:srgbClr val="000000"/>
                </a:solidFill>
                <a:latin typeface="Canva Sans"/>
              </a:rPr>
              <a:t>TANISHQ RATDIYA (23070126133)</a:t>
            </a:r>
          </a:p>
          <a:p>
            <a:pPr algn="l">
              <a:lnSpc>
                <a:spcPts val="3476"/>
              </a:lnSpc>
            </a:pPr>
            <a:r>
              <a:rPr lang="en-US" sz="2483">
                <a:solidFill>
                  <a:srgbClr val="000000"/>
                </a:solidFill>
                <a:latin typeface="Canva Sans"/>
              </a:rPr>
              <a:t>TANNIRU HARI SRI (23070126135)</a:t>
            </a:r>
          </a:p>
          <a:p>
            <a:pPr algn="l">
              <a:lnSpc>
                <a:spcPts val="3476"/>
              </a:lnSpc>
            </a:pPr>
            <a:r>
              <a:rPr lang="en-US" sz="2483">
                <a:solidFill>
                  <a:srgbClr val="000000"/>
                </a:solidFill>
                <a:latin typeface="Canva Sans"/>
              </a:rPr>
              <a:t>TOM THOMAS(23070126136)</a:t>
            </a:r>
          </a:p>
        </p:txBody>
      </p:sp>
      <p:sp>
        <p:nvSpPr>
          <p:cNvPr name="Freeform 21" id="21"/>
          <p:cNvSpPr/>
          <p:nvPr/>
        </p:nvSpPr>
        <p:spPr>
          <a:xfrm flipH="true" flipV="true" rot="-10800000">
            <a:off x="9525" y="1083809"/>
            <a:ext cx="1110585" cy="1110585"/>
          </a:xfrm>
          <a:custGeom>
            <a:avLst/>
            <a:gdLst/>
            <a:ahLst/>
            <a:cxnLst/>
            <a:rect r="r" b="b" t="t" l="l"/>
            <a:pathLst>
              <a:path h="1110585" w="1110585">
                <a:moveTo>
                  <a:pt x="1110585" y="1110585"/>
                </a:moveTo>
                <a:lnTo>
                  <a:pt x="0" y="1110585"/>
                </a:lnTo>
                <a:lnTo>
                  <a:pt x="0" y="0"/>
                </a:lnTo>
                <a:lnTo>
                  <a:pt x="1110585" y="0"/>
                </a:lnTo>
                <a:lnTo>
                  <a:pt x="1110585" y="111058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true" flipV="true" rot="0">
            <a:off x="9525"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330302" y="1028700"/>
            <a:ext cx="16221557" cy="9122348"/>
          </a:xfrm>
          <a:custGeom>
            <a:avLst/>
            <a:gdLst/>
            <a:ahLst/>
            <a:cxnLst/>
            <a:rect r="r" b="b" t="t" l="l"/>
            <a:pathLst>
              <a:path h="9122348" w="16221557">
                <a:moveTo>
                  <a:pt x="0" y="0"/>
                </a:moveTo>
                <a:lnTo>
                  <a:pt x="16221557" y="0"/>
                </a:lnTo>
                <a:lnTo>
                  <a:pt x="16221557" y="9122348"/>
                </a:lnTo>
                <a:lnTo>
                  <a:pt x="0" y="9122348"/>
                </a:lnTo>
                <a:lnTo>
                  <a:pt x="0" y="0"/>
                </a:lnTo>
                <a:close/>
              </a:path>
            </a:pathLst>
          </a:custGeom>
          <a:blipFill>
            <a:blip r:embed="rId3"/>
            <a:stretch>
              <a:fillRect l="0" t="0" r="0" b="0"/>
            </a:stretch>
          </a:blipFill>
        </p:spPr>
      </p:sp>
      <p:sp>
        <p:nvSpPr>
          <p:cNvPr name="TextBox 15" id="15"/>
          <p:cNvSpPr txBox="true"/>
          <p:nvPr/>
        </p:nvSpPr>
        <p:spPr>
          <a:xfrm rot="0">
            <a:off x="262453" y="184083"/>
            <a:ext cx="8202265"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516538" y="1025538"/>
            <a:ext cx="8594047" cy="1230680"/>
          </a:xfrm>
          <a:prstGeom prst="rect">
            <a:avLst/>
          </a:prstGeom>
        </p:spPr>
        <p:txBody>
          <a:bodyPr anchor="t" rtlCol="false" tIns="0" lIns="0" bIns="0" rIns="0">
            <a:spAutoFit/>
          </a:bodyPr>
          <a:lstStyle/>
          <a:p>
            <a:pPr algn="ctr">
              <a:lnSpc>
                <a:spcPts val="8092"/>
              </a:lnSpc>
            </a:pPr>
            <a:r>
              <a:rPr lang="en-US" sz="8092">
                <a:solidFill>
                  <a:srgbClr val="227C9D"/>
                </a:solidFill>
                <a:latin typeface="Kollektif Bold"/>
              </a:rPr>
              <a:t>CONCLUSION:</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2700000">
            <a:off x="15748669" y="8266659"/>
            <a:ext cx="7415398" cy="3565095"/>
            <a:chOff x="0" y="0"/>
            <a:chExt cx="660400" cy="317500"/>
          </a:xfrm>
        </p:grpSpPr>
        <p:sp>
          <p:nvSpPr>
            <p:cNvPr name="Freeform 12" id="12"/>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3" id="13"/>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4" id="14"/>
          <p:cNvSpPr/>
          <p:nvPr/>
        </p:nvSpPr>
        <p:spPr>
          <a:xfrm>
            <a:off x="15286056" y="8998183"/>
            <a:ext cx="5185216" cy="5132702"/>
          </a:xfrm>
          <a:prstGeom prst="line">
            <a:avLst/>
          </a:prstGeom>
          <a:ln cap="flat" w="28575">
            <a:solidFill>
              <a:srgbClr val="8CA9AD"/>
            </a:solidFill>
            <a:prstDash val="solid"/>
            <a:headEnd type="none" len="sm" w="sm"/>
            <a:tailEnd type="none" len="sm" w="sm"/>
          </a:ln>
        </p:spPr>
      </p:sp>
      <p:sp>
        <p:nvSpPr>
          <p:cNvPr name="AutoShape 15" id="15"/>
          <p:cNvSpPr/>
          <p:nvPr/>
        </p:nvSpPr>
        <p:spPr>
          <a:xfrm>
            <a:off x="14923681" y="9267283"/>
            <a:ext cx="5038853" cy="5038853"/>
          </a:xfrm>
          <a:prstGeom prst="line">
            <a:avLst/>
          </a:prstGeom>
          <a:ln cap="flat" w="28575">
            <a:solidFill>
              <a:srgbClr val="8CA9AD"/>
            </a:solidFill>
            <a:prstDash val="solid"/>
            <a:headEnd type="none" len="sm" w="sm"/>
            <a:tailEnd type="none" len="sm" w="sm"/>
          </a:ln>
        </p:spPr>
      </p:sp>
      <p:sp>
        <p:nvSpPr>
          <p:cNvPr name="AutoShape 16" id="16"/>
          <p:cNvSpPr/>
          <p:nvPr/>
        </p:nvSpPr>
        <p:spPr>
          <a:xfrm>
            <a:off x="14579124" y="9529740"/>
            <a:ext cx="4867141" cy="4867141"/>
          </a:xfrm>
          <a:prstGeom prst="line">
            <a:avLst/>
          </a:prstGeom>
          <a:ln cap="flat" w="28575">
            <a:solidFill>
              <a:srgbClr val="8CA9AD"/>
            </a:solidFill>
            <a:prstDash val="solid"/>
            <a:headEnd type="none" len="sm" w="sm"/>
            <a:tailEnd type="none" len="sm" w="sm"/>
          </a:ln>
        </p:spPr>
      </p:sp>
      <p:sp>
        <p:nvSpPr>
          <p:cNvPr name="AutoShape 17" id="17"/>
          <p:cNvSpPr/>
          <p:nvPr/>
        </p:nvSpPr>
        <p:spPr>
          <a:xfrm>
            <a:off x="14245148" y="9792355"/>
            <a:ext cx="4690515" cy="4690515"/>
          </a:xfrm>
          <a:prstGeom prst="line">
            <a:avLst/>
          </a:prstGeom>
          <a:ln cap="flat" w="28575">
            <a:solidFill>
              <a:srgbClr val="8CA9AD"/>
            </a:solidFill>
            <a:prstDash val="solid"/>
            <a:headEnd type="none" len="sm" w="sm"/>
            <a:tailEnd type="none" len="sm" w="sm"/>
          </a:ln>
        </p:spPr>
      </p:sp>
      <p:sp>
        <p:nvSpPr>
          <p:cNvPr name="AutoShape 18" id="18"/>
          <p:cNvSpPr/>
          <p:nvPr/>
        </p:nvSpPr>
        <p:spPr>
          <a:xfrm>
            <a:off x="14021433" y="10060429"/>
            <a:ext cx="4347674" cy="4347674"/>
          </a:xfrm>
          <a:prstGeom prst="line">
            <a:avLst/>
          </a:prstGeom>
          <a:ln cap="flat" w="28575">
            <a:solidFill>
              <a:srgbClr val="8CA9AD"/>
            </a:solidFill>
            <a:prstDash val="solid"/>
            <a:headEnd type="none" len="sm" w="sm"/>
            <a:tailEnd type="none" len="sm" w="sm"/>
          </a:ln>
        </p:spPr>
      </p:sp>
      <p:grpSp>
        <p:nvGrpSpPr>
          <p:cNvPr name="Group 19" id="19"/>
          <p:cNvGrpSpPr/>
          <p:nvPr/>
        </p:nvGrpSpPr>
        <p:grpSpPr>
          <a:xfrm rot="2700000">
            <a:off x="-2514342" y="-4101619"/>
            <a:ext cx="7415398" cy="3565095"/>
            <a:chOff x="0" y="0"/>
            <a:chExt cx="660400" cy="317500"/>
          </a:xfrm>
        </p:grpSpPr>
        <p:sp>
          <p:nvSpPr>
            <p:cNvPr name="Freeform 20" id="20"/>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1" id="21"/>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2" id="22"/>
          <p:cNvSpPr/>
          <p:nvPr/>
        </p:nvSpPr>
        <p:spPr>
          <a:xfrm>
            <a:off x="-2976956" y="-3282070"/>
            <a:ext cx="5185216" cy="5132702"/>
          </a:xfrm>
          <a:prstGeom prst="line">
            <a:avLst/>
          </a:prstGeom>
          <a:ln cap="flat" w="28575">
            <a:solidFill>
              <a:srgbClr val="8CA9AD"/>
            </a:solidFill>
            <a:prstDash val="solid"/>
            <a:headEnd type="none" len="sm" w="sm"/>
            <a:tailEnd type="none" len="sm" w="sm"/>
          </a:ln>
        </p:spPr>
      </p:sp>
      <p:sp>
        <p:nvSpPr>
          <p:cNvPr name="AutoShape 23" id="23"/>
          <p:cNvSpPr/>
          <p:nvPr/>
        </p:nvSpPr>
        <p:spPr>
          <a:xfrm>
            <a:off x="-3190902" y="-2969393"/>
            <a:ext cx="5038853" cy="5038853"/>
          </a:xfrm>
          <a:prstGeom prst="line">
            <a:avLst/>
          </a:prstGeom>
          <a:ln cap="flat" w="28575">
            <a:solidFill>
              <a:srgbClr val="8CA9AD"/>
            </a:solidFill>
            <a:prstDash val="solid"/>
            <a:headEnd type="none" len="sm" w="sm"/>
            <a:tailEnd type="none" len="sm" w="sm"/>
          </a:ln>
        </p:spPr>
      </p:sp>
      <p:sp>
        <p:nvSpPr>
          <p:cNvPr name="AutoShape 24" id="24"/>
          <p:cNvSpPr/>
          <p:nvPr/>
        </p:nvSpPr>
        <p:spPr>
          <a:xfrm>
            <a:off x="-3370504" y="-2610923"/>
            <a:ext cx="4867141" cy="4867141"/>
          </a:xfrm>
          <a:prstGeom prst="line">
            <a:avLst/>
          </a:prstGeom>
          <a:ln cap="flat" w="28575">
            <a:solidFill>
              <a:srgbClr val="8CA9AD"/>
            </a:solidFill>
            <a:prstDash val="solid"/>
            <a:headEnd type="none" len="sm" w="sm"/>
            <a:tailEnd type="none" len="sm" w="sm"/>
          </a:ln>
        </p:spPr>
      </p:sp>
      <p:sp>
        <p:nvSpPr>
          <p:cNvPr name="AutoShape 25" id="25"/>
          <p:cNvSpPr/>
          <p:nvPr/>
        </p:nvSpPr>
        <p:spPr>
          <a:xfrm>
            <a:off x="-3497159" y="-2224656"/>
            <a:ext cx="4690515" cy="4690515"/>
          </a:xfrm>
          <a:prstGeom prst="line">
            <a:avLst/>
          </a:prstGeom>
          <a:ln cap="flat" w="28575">
            <a:solidFill>
              <a:srgbClr val="8CA9AD"/>
            </a:solidFill>
            <a:prstDash val="solid"/>
            <a:headEnd type="none" len="sm" w="sm"/>
            <a:tailEnd type="none" len="sm" w="sm"/>
          </a:ln>
        </p:spPr>
      </p:sp>
      <p:sp>
        <p:nvSpPr>
          <p:cNvPr name="AutoShape 26" id="26"/>
          <p:cNvSpPr/>
          <p:nvPr/>
        </p:nvSpPr>
        <p:spPr>
          <a:xfrm>
            <a:off x="-3641013" y="-1784979"/>
            <a:ext cx="4347674" cy="4347674"/>
          </a:xfrm>
          <a:prstGeom prst="line">
            <a:avLst/>
          </a:prstGeom>
          <a:ln cap="flat" w="28575">
            <a:solidFill>
              <a:srgbClr val="8CA9AD"/>
            </a:solidFill>
            <a:prstDash val="solid"/>
            <a:headEnd type="none" len="sm" w="sm"/>
            <a:tailEnd type="none" len="sm" w="sm"/>
          </a:ln>
        </p:spPr>
      </p:sp>
      <p:sp>
        <p:nvSpPr>
          <p:cNvPr name="AutoShape 27" id="27"/>
          <p:cNvSpPr/>
          <p:nvPr/>
        </p:nvSpPr>
        <p:spPr>
          <a:xfrm>
            <a:off x="-3761832" y="-1341255"/>
            <a:ext cx="3963599" cy="3985594"/>
          </a:xfrm>
          <a:prstGeom prst="line">
            <a:avLst/>
          </a:prstGeom>
          <a:ln cap="flat" w="28575">
            <a:solidFill>
              <a:srgbClr val="8CA9AD"/>
            </a:solidFill>
            <a:prstDash val="solid"/>
            <a:headEnd type="none" len="sm" w="sm"/>
            <a:tailEnd type="none" len="sm" w="sm"/>
          </a:ln>
        </p:spPr>
      </p:sp>
      <p:sp>
        <p:nvSpPr>
          <p:cNvPr name="TextBox 28" id="28"/>
          <p:cNvSpPr txBox="true"/>
          <p:nvPr/>
        </p:nvSpPr>
        <p:spPr>
          <a:xfrm rot="0">
            <a:off x="1193357" y="3396250"/>
            <a:ext cx="15883233" cy="4189809"/>
          </a:xfrm>
          <a:prstGeom prst="rect">
            <a:avLst/>
          </a:prstGeom>
        </p:spPr>
        <p:txBody>
          <a:bodyPr anchor="t" rtlCol="false" tIns="0" lIns="0" bIns="0" rIns="0">
            <a:spAutoFit/>
          </a:bodyPr>
          <a:lstStyle/>
          <a:p>
            <a:pPr algn="ctr">
              <a:lnSpc>
                <a:spcPts val="3360"/>
              </a:lnSpc>
            </a:pPr>
            <a:r>
              <a:rPr lang="en-US" sz="2800">
                <a:solidFill>
                  <a:srgbClr val="545454"/>
                </a:solidFill>
                <a:latin typeface="DM Sans"/>
              </a:rPr>
              <a:t>This data visualization project successfully utilized web scraping and data manipulation techniques to create a comprehensive Power BI dashboard showcasing Cricket World Cup player statistics. By leveraging interactive visualizations and filtering options, the dashboard allows users to explore player performance across various metrics, fostering deeper insights into the tournament. This project demonstrates the value of data visualization in transforming raw statistics into a compelling and informative narrative for cricket enthusiasts.</a:t>
            </a:r>
          </a:p>
          <a:p>
            <a:pPr algn="ctr">
              <a:lnSpc>
                <a:spcPts val="3360"/>
              </a:lnSpc>
            </a:pPr>
          </a:p>
          <a:p>
            <a:pPr algn="ctr">
              <a:lnSpc>
                <a:spcPts val="3360"/>
              </a:lnSpc>
            </a:pPr>
            <a:r>
              <a:rPr lang="en-US" sz="2800">
                <a:solidFill>
                  <a:srgbClr val="545454"/>
                </a:solidFill>
                <a:latin typeface="DM Sans"/>
              </a:rPr>
              <a:t> Additionally, exploring predictive analytics could unveil emerging trends and potential player breakouts in upcoming tournaments.</a:t>
            </a:r>
          </a:p>
          <a:p>
            <a:pPr algn="ctr">
              <a:lnSpc>
                <a:spcPts val="33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947463" y="486796"/>
            <a:ext cx="8345448" cy="1195034"/>
          </a:xfrm>
          <a:prstGeom prst="rect">
            <a:avLst/>
          </a:prstGeom>
        </p:spPr>
        <p:txBody>
          <a:bodyPr anchor="t" rtlCol="false" tIns="0" lIns="0" bIns="0" rIns="0">
            <a:spAutoFit/>
          </a:bodyPr>
          <a:lstStyle/>
          <a:p>
            <a:pPr algn="ctr">
              <a:lnSpc>
                <a:spcPts val="7858"/>
              </a:lnSpc>
            </a:pPr>
            <a:r>
              <a:rPr lang="en-US" sz="7858">
                <a:solidFill>
                  <a:srgbClr val="227C9D"/>
                </a:solidFill>
                <a:latin typeface="Kollektif Bold"/>
              </a:rPr>
              <a:t>TOOLS USED:</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2700000">
            <a:off x="14381224" y="7574679"/>
            <a:ext cx="7415398" cy="3565095"/>
            <a:chOff x="0" y="0"/>
            <a:chExt cx="660400" cy="317500"/>
          </a:xfrm>
        </p:grpSpPr>
        <p:sp>
          <p:nvSpPr>
            <p:cNvPr name="Freeform 21" id="2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2" id="2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3" id="23"/>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24" id="24"/>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25" id="25"/>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26" id="26"/>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27" id="27"/>
          <p:cNvSpPr/>
          <p:nvPr/>
        </p:nvSpPr>
        <p:spPr>
          <a:xfrm>
            <a:off x="13254553" y="9891320"/>
            <a:ext cx="4347674" cy="4347674"/>
          </a:xfrm>
          <a:prstGeom prst="line">
            <a:avLst/>
          </a:prstGeom>
          <a:ln cap="flat" w="28575">
            <a:solidFill>
              <a:srgbClr val="8CA9AD"/>
            </a:solidFill>
            <a:prstDash val="solid"/>
            <a:headEnd type="none" len="sm" w="sm"/>
            <a:tailEnd type="none" len="sm" w="sm"/>
          </a:ln>
        </p:spPr>
      </p:sp>
      <p:grpSp>
        <p:nvGrpSpPr>
          <p:cNvPr name="Group 28" id="28"/>
          <p:cNvGrpSpPr/>
          <p:nvPr/>
        </p:nvGrpSpPr>
        <p:grpSpPr>
          <a:xfrm rot="2700000">
            <a:off x="-1376391" y="-3093321"/>
            <a:ext cx="7415398" cy="3565095"/>
            <a:chOff x="0" y="0"/>
            <a:chExt cx="660400" cy="317500"/>
          </a:xfrm>
        </p:grpSpPr>
        <p:sp>
          <p:nvSpPr>
            <p:cNvPr name="Freeform 29" id="2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0" id="3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1" id="31"/>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2" id="32"/>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3" id="33"/>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4" id="34"/>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5" id="35"/>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36" id="36"/>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37" id="37"/>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38" id="38"/>
          <p:cNvSpPr/>
          <p:nvPr/>
        </p:nvSpPr>
        <p:spPr>
          <a:xfrm>
            <a:off x="-2509797" y="905760"/>
            <a:ext cx="2628598" cy="2671969"/>
          </a:xfrm>
          <a:prstGeom prst="line">
            <a:avLst/>
          </a:prstGeom>
          <a:ln cap="flat" w="28575">
            <a:solidFill>
              <a:srgbClr val="8CA9AD"/>
            </a:solidFill>
            <a:prstDash val="solid"/>
            <a:headEnd type="none" len="sm" w="sm"/>
            <a:tailEnd type="none" len="sm" w="sm"/>
          </a:ln>
        </p:spPr>
      </p:sp>
      <p:grpSp>
        <p:nvGrpSpPr>
          <p:cNvPr name="Group 39" id="39"/>
          <p:cNvGrpSpPr/>
          <p:nvPr/>
        </p:nvGrpSpPr>
        <p:grpSpPr>
          <a:xfrm rot="0">
            <a:off x="4825896" y="2459933"/>
            <a:ext cx="2385408" cy="238540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74647" y="0"/>
                  </a:moveTo>
                  <a:lnTo>
                    <a:pt x="738153" y="0"/>
                  </a:lnTo>
                  <a:cubicBezTo>
                    <a:pt x="757950" y="0"/>
                    <a:pt x="776937" y="7865"/>
                    <a:pt x="790936" y="21864"/>
                  </a:cubicBezTo>
                  <a:cubicBezTo>
                    <a:pt x="804935" y="35863"/>
                    <a:pt x="812800" y="54850"/>
                    <a:pt x="812800" y="74647"/>
                  </a:cubicBezTo>
                  <a:lnTo>
                    <a:pt x="812800" y="738153"/>
                  </a:lnTo>
                  <a:cubicBezTo>
                    <a:pt x="812800" y="757950"/>
                    <a:pt x="804935" y="776937"/>
                    <a:pt x="790936" y="790936"/>
                  </a:cubicBezTo>
                  <a:cubicBezTo>
                    <a:pt x="776937" y="804935"/>
                    <a:pt x="757950" y="812800"/>
                    <a:pt x="738153" y="812800"/>
                  </a:cubicBezTo>
                  <a:lnTo>
                    <a:pt x="74647" y="812800"/>
                  </a:lnTo>
                  <a:cubicBezTo>
                    <a:pt x="54850" y="812800"/>
                    <a:pt x="35863" y="804935"/>
                    <a:pt x="21864" y="790936"/>
                  </a:cubicBezTo>
                  <a:cubicBezTo>
                    <a:pt x="7865" y="776937"/>
                    <a:pt x="0" y="757950"/>
                    <a:pt x="0" y="738153"/>
                  </a:cubicBezTo>
                  <a:lnTo>
                    <a:pt x="0" y="74647"/>
                  </a:lnTo>
                  <a:cubicBezTo>
                    <a:pt x="0" y="54850"/>
                    <a:pt x="7865" y="35863"/>
                    <a:pt x="21864" y="21864"/>
                  </a:cubicBezTo>
                  <a:cubicBezTo>
                    <a:pt x="35863" y="7865"/>
                    <a:pt x="54850" y="0"/>
                    <a:pt x="74647" y="0"/>
                  </a:cubicBezTo>
                  <a:close/>
                </a:path>
              </a:pathLst>
            </a:custGeom>
            <a:blipFill>
              <a:blip r:embed="rId10"/>
              <a:stretch>
                <a:fillRect l="-39285" t="0" r="-39285" b="0"/>
              </a:stretch>
            </a:blipFill>
          </p:spPr>
        </p:sp>
      </p:grpSp>
      <p:grpSp>
        <p:nvGrpSpPr>
          <p:cNvPr name="Group 41" id="41"/>
          <p:cNvGrpSpPr/>
          <p:nvPr/>
        </p:nvGrpSpPr>
        <p:grpSpPr>
          <a:xfrm rot="0">
            <a:off x="4825896" y="5161523"/>
            <a:ext cx="2453111" cy="245311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72587" y="0"/>
                  </a:moveTo>
                  <a:lnTo>
                    <a:pt x="740213" y="0"/>
                  </a:lnTo>
                  <a:cubicBezTo>
                    <a:pt x="759464" y="0"/>
                    <a:pt x="777927" y="7648"/>
                    <a:pt x="791540" y="21260"/>
                  </a:cubicBezTo>
                  <a:cubicBezTo>
                    <a:pt x="805152" y="34873"/>
                    <a:pt x="812800" y="53336"/>
                    <a:pt x="812800" y="72587"/>
                  </a:cubicBezTo>
                  <a:lnTo>
                    <a:pt x="812800" y="740213"/>
                  </a:lnTo>
                  <a:cubicBezTo>
                    <a:pt x="812800" y="759464"/>
                    <a:pt x="805152" y="777927"/>
                    <a:pt x="791540" y="791540"/>
                  </a:cubicBezTo>
                  <a:cubicBezTo>
                    <a:pt x="777927" y="805152"/>
                    <a:pt x="759464" y="812800"/>
                    <a:pt x="740213" y="812800"/>
                  </a:cubicBezTo>
                  <a:lnTo>
                    <a:pt x="72587" y="812800"/>
                  </a:lnTo>
                  <a:cubicBezTo>
                    <a:pt x="53336" y="812800"/>
                    <a:pt x="34873" y="805152"/>
                    <a:pt x="21260" y="791540"/>
                  </a:cubicBezTo>
                  <a:cubicBezTo>
                    <a:pt x="7648" y="777927"/>
                    <a:pt x="0" y="759464"/>
                    <a:pt x="0" y="740213"/>
                  </a:cubicBezTo>
                  <a:lnTo>
                    <a:pt x="0" y="72587"/>
                  </a:lnTo>
                  <a:cubicBezTo>
                    <a:pt x="0" y="53336"/>
                    <a:pt x="7648" y="34873"/>
                    <a:pt x="21260" y="21260"/>
                  </a:cubicBezTo>
                  <a:cubicBezTo>
                    <a:pt x="34873" y="7648"/>
                    <a:pt x="53336" y="0"/>
                    <a:pt x="72587" y="0"/>
                  </a:cubicBezTo>
                  <a:close/>
                </a:path>
              </a:pathLst>
            </a:custGeom>
            <a:blipFill>
              <a:blip r:embed="rId11"/>
              <a:stretch>
                <a:fillRect l="0" t="0" r="0" b="0"/>
              </a:stretch>
            </a:blipFill>
          </p:spPr>
        </p:sp>
      </p:grpSp>
      <p:sp>
        <p:nvSpPr>
          <p:cNvPr name="TextBox 43" id="43"/>
          <p:cNvSpPr txBox="true"/>
          <p:nvPr/>
        </p:nvSpPr>
        <p:spPr>
          <a:xfrm rot="0">
            <a:off x="3760387" y="5996802"/>
            <a:ext cx="10719600" cy="561856"/>
          </a:xfrm>
          <a:prstGeom prst="rect">
            <a:avLst/>
          </a:prstGeom>
        </p:spPr>
        <p:txBody>
          <a:bodyPr anchor="t" rtlCol="false" tIns="0" lIns="0" bIns="0" rIns="0">
            <a:spAutoFit/>
          </a:bodyPr>
          <a:lstStyle/>
          <a:p>
            <a:pPr algn="ctr">
              <a:lnSpc>
                <a:spcPts val="4439"/>
              </a:lnSpc>
            </a:pPr>
            <a:r>
              <a:rPr lang="en-US" sz="3699">
                <a:solidFill>
                  <a:srgbClr val="545454"/>
                </a:solidFill>
                <a:latin typeface="DM Sans Bold"/>
              </a:rPr>
              <a:t>PYTHON</a:t>
            </a:r>
          </a:p>
        </p:txBody>
      </p:sp>
      <p:sp>
        <p:nvSpPr>
          <p:cNvPr name="TextBox 44" id="44"/>
          <p:cNvSpPr txBox="true"/>
          <p:nvPr/>
        </p:nvSpPr>
        <p:spPr>
          <a:xfrm rot="0">
            <a:off x="3963950" y="3296801"/>
            <a:ext cx="10719600" cy="561856"/>
          </a:xfrm>
          <a:prstGeom prst="rect">
            <a:avLst/>
          </a:prstGeom>
        </p:spPr>
        <p:txBody>
          <a:bodyPr anchor="t" rtlCol="false" tIns="0" lIns="0" bIns="0" rIns="0">
            <a:spAutoFit/>
          </a:bodyPr>
          <a:lstStyle/>
          <a:p>
            <a:pPr algn="ctr">
              <a:lnSpc>
                <a:spcPts val="4439"/>
              </a:lnSpc>
            </a:pPr>
            <a:r>
              <a:rPr lang="en-US" sz="3699">
                <a:solidFill>
                  <a:srgbClr val="545454"/>
                </a:solidFill>
                <a:latin typeface="DM Sans Bold"/>
              </a:rPr>
              <a:t>POWER BI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4667908" y="678017"/>
            <a:ext cx="8345448" cy="1195034"/>
          </a:xfrm>
          <a:prstGeom prst="rect">
            <a:avLst/>
          </a:prstGeom>
        </p:spPr>
        <p:txBody>
          <a:bodyPr anchor="t" rtlCol="false" tIns="0" lIns="0" bIns="0" rIns="0">
            <a:spAutoFit/>
          </a:bodyPr>
          <a:lstStyle/>
          <a:p>
            <a:pPr algn="ctr">
              <a:lnSpc>
                <a:spcPts val="7858"/>
              </a:lnSpc>
            </a:pPr>
            <a:r>
              <a:rPr lang="en-US" sz="7858">
                <a:solidFill>
                  <a:srgbClr val="227C9D"/>
                </a:solidFill>
                <a:latin typeface="Kollektif Bold"/>
              </a:rPr>
              <a:t>REFRENCES :</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2770705" y="-551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true" rot="-10800000">
            <a:off x="12770705" y="102870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2700000">
            <a:off x="14381224" y="7574679"/>
            <a:ext cx="7415398" cy="3565095"/>
            <a:chOff x="0" y="0"/>
            <a:chExt cx="660400" cy="317500"/>
          </a:xfrm>
        </p:grpSpPr>
        <p:sp>
          <p:nvSpPr>
            <p:cNvPr name="Freeform 21" id="21"/>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2" id="22"/>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3" id="23"/>
          <p:cNvSpPr/>
          <p:nvPr/>
        </p:nvSpPr>
        <p:spPr>
          <a:xfrm>
            <a:off x="13918610" y="8394229"/>
            <a:ext cx="5185216" cy="5132702"/>
          </a:xfrm>
          <a:prstGeom prst="line">
            <a:avLst/>
          </a:prstGeom>
          <a:ln cap="flat" w="28575">
            <a:solidFill>
              <a:srgbClr val="8CA9AD"/>
            </a:solidFill>
            <a:prstDash val="solid"/>
            <a:headEnd type="none" len="sm" w="sm"/>
            <a:tailEnd type="none" len="sm" w="sm"/>
          </a:ln>
        </p:spPr>
      </p:sp>
      <p:sp>
        <p:nvSpPr>
          <p:cNvPr name="AutoShape 24" id="24"/>
          <p:cNvSpPr/>
          <p:nvPr/>
        </p:nvSpPr>
        <p:spPr>
          <a:xfrm>
            <a:off x="13704664" y="8706905"/>
            <a:ext cx="5038853" cy="5038853"/>
          </a:xfrm>
          <a:prstGeom prst="line">
            <a:avLst/>
          </a:prstGeom>
          <a:ln cap="flat" w="28575">
            <a:solidFill>
              <a:srgbClr val="8CA9AD"/>
            </a:solidFill>
            <a:prstDash val="solid"/>
            <a:headEnd type="none" len="sm" w="sm"/>
            <a:tailEnd type="none" len="sm" w="sm"/>
          </a:ln>
        </p:spPr>
      </p:sp>
      <p:sp>
        <p:nvSpPr>
          <p:cNvPr name="AutoShape 25" id="25"/>
          <p:cNvSpPr/>
          <p:nvPr/>
        </p:nvSpPr>
        <p:spPr>
          <a:xfrm>
            <a:off x="13525062" y="9065375"/>
            <a:ext cx="4867141" cy="4867141"/>
          </a:xfrm>
          <a:prstGeom prst="line">
            <a:avLst/>
          </a:prstGeom>
          <a:ln cap="flat" w="28575">
            <a:solidFill>
              <a:srgbClr val="8CA9AD"/>
            </a:solidFill>
            <a:prstDash val="solid"/>
            <a:headEnd type="none" len="sm" w="sm"/>
            <a:tailEnd type="none" len="sm" w="sm"/>
          </a:ln>
        </p:spPr>
      </p:sp>
      <p:sp>
        <p:nvSpPr>
          <p:cNvPr name="AutoShape 26" id="26"/>
          <p:cNvSpPr/>
          <p:nvPr/>
        </p:nvSpPr>
        <p:spPr>
          <a:xfrm>
            <a:off x="13398407" y="9451643"/>
            <a:ext cx="4690515" cy="4690515"/>
          </a:xfrm>
          <a:prstGeom prst="line">
            <a:avLst/>
          </a:prstGeom>
          <a:ln cap="flat" w="28575">
            <a:solidFill>
              <a:srgbClr val="8CA9AD"/>
            </a:solidFill>
            <a:prstDash val="solid"/>
            <a:headEnd type="none" len="sm" w="sm"/>
            <a:tailEnd type="none" len="sm" w="sm"/>
          </a:ln>
        </p:spPr>
      </p:sp>
      <p:sp>
        <p:nvSpPr>
          <p:cNvPr name="AutoShape 27" id="27"/>
          <p:cNvSpPr/>
          <p:nvPr/>
        </p:nvSpPr>
        <p:spPr>
          <a:xfrm>
            <a:off x="13254553" y="9891320"/>
            <a:ext cx="4347674" cy="4347674"/>
          </a:xfrm>
          <a:prstGeom prst="line">
            <a:avLst/>
          </a:prstGeom>
          <a:ln cap="flat" w="28575">
            <a:solidFill>
              <a:srgbClr val="8CA9AD"/>
            </a:solidFill>
            <a:prstDash val="solid"/>
            <a:headEnd type="none" len="sm" w="sm"/>
            <a:tailEnd type="none" len="sm" w="sm"/>
          </a:ln>
        </p:spPr>
      </p:sp>
      <p:grpSp>
        <p:nvGrpSpPr>
          <p:cNvPr name="Group 28" id="28"/>
          <p:cNvGrpSpPr/>
          <p:nvPr/>
        </p:nvGrpSpPr>
        <p:grpSpPr>
          <a:xfrm rot="2700000">
            <a:off x="-1376391" y="-3093321"/>
            <a:ext cx="7415398" cy="3565095"/>
            <a:chOff x="0" y="0"/>
            <a:chExt cx="660400" cy="317500"/>
          </a:xfrm>
        </p:grpSpPr>
        <p:sp>
          <p:nvSpPr>
            <p:cNvPr name="Freeform 29" id="2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0" id="3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1" id="31"/>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2" id="32"/>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3" id="33"/>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4" id="34"/>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5" id="35"/>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36" id="36"/>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37" id="37"/>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38" id="38"/>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TextBox 39" id="39"/>
          <p:cNvSpPr txBox="true"/>
          <p:nvPr/>
        </p:nvSpPr>
        <p:spPr>
          <a:xfrm rot="0">
            <a:off x="1844613" y="4401609"/>
            <a:ext cx="13985725" cy="689852"/>
          </a:xfrm>
          <a:prstGeom prst="rect">
            <a:avLst/>
          </a:prstGeom>
        </p:spPr>
        <p:txBody>
          <a:bodyPr anchor="t" rtlCol="false" tIns="0" lIns="0" bIns="0" rIns="0">
            <a:spAutoFit/>
          </a:bodyPr>
          <a:lstStyle/>
          <a:p>
            <a:pPr algn="ctr">
              <a:lnSpc>
                <a:spcPts val="5774"/>
              </a:lnSpc>
            </a:pPr>
            <a:r>
              <a:rPr lang="en-US" sz="4124">
                <a:solidFill>
                  <a:srgbClr val="000000"/>
                </a:solidFill>
                <a:latin typeface="Canva Sans"/>
              </a:rPr>
              <a:t>https://youtu.be/4QkYy1wANXA?si=gjyc3v7QNxLRD2AS</a:t>
            </a:r>
          </a:p>
        </p:txBody>
      </p:sp>
      <p:sp>
        <p:nvSpPr>
          <p:cNvPr name="TextBox 40" id="40"/>
          <p:cNvSpPr txBox="true"/>
          <p:nvPr/>
        </p:nvSpPr>
        <p:spPr>
          <a:xfrm rot="0">
            <a:off x="3076073" y="3504319"/>
            <a:ext cx="115291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YOUTUBE LINK</a:t>
            </a:r>
          </a:p>
        </p:txBody>
      </p:sp>
      <p:sp>
        <p:nvSpPr>
          <p:cNvPr name="TextBox 41" id="41"/>
          <p:cNvSpPr txBox="true"/>
          <p:nvPr/>
        </p:nvSpPr>
        <p:spPr>
          <a:xfrm rot="0">
            <a:off x="3219111" y="5635474"/>
            <a:ext cx="115291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DATASET </a:t>
            </a:r>
          </a:p>
        </p:txBody>
      </p:sp>
      <p:sp>
        <p:nvSpPr>
          <p:cNvPr name="TextBox 42" id="42"/>
          <p:cNvSpPr txBox="true"/>
          <p:nvPr/>
        </p:nvSpPr>
        <p:spPr>
          <a:xfrm rot="0">
            <a:off x="143038" y="6234914"/>
            <a:ext cx="17681264" cy="1417790"/>
          </a:xfrm>
          <a:prstGeom prst="rect">
            <a:avLst/>
          </a:prstGeom>
        </p:spPr>
        <p:txBody>
          <a:bodyPr anchor="t" rtlCol="false" tIns="0" lIns="0" bIns="0" rIns="0">
            <a:spAutoFit/>
          </a:bodyPr>
          <a:lstStyle/>
          <a:p>
            <a:pPr algn="ctr">
              <a:lnSpc>
                <a:spcPts val="5774"/>
              </a:lnSpc>
            </a:pPr>
            <a:r>
              <a:rPr lang="en-US" sz="4124">
                <a:solidFill>
                  <a:srgbClr val="000000"/>
                </a:solidFill>
                <a:latin typeface="Canva Sans"/>
              </a:rPr>
              <a:t>https://www.espncricinfo.com/records/tournament/icc-cricket-world-cup-2023-24-15338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2700000">
            <a:off x="16170432" y="8036770"/>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5707819" y="8856319"/>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15493872" y="9168996"/>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15314271" y="9527466"/>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15187616" y="9913733"/>
            <a:ext cx="4690515" cy="4690515"/>
          </a:xfrm>
          <a:prstGeom prst="line">
            <a:avLst/>
          </a:prstGeom>
          <a:ln cap="flat" w="28575">
            <a:solidFill>
              <a:srgbClr val="8CA9AD"/>
            </a:solidFill>
            <a:prstDash val="solid"/>
            <a:headEnd type="none" len="sm" w="sm"/>
            <a:tailEnd type="none" len="sm" w="sm"/>
          </a:ln>
        </p:spPr>
      </p:sp>
      <p:sp>
        <p:nvSpPr>
          <p:cNvPr name="TextBox 9" id="9"/>
          <p:cNvSpPr txBox="true"/>
          <p:nvPr/>
        </p:nvSpPr>
        <p:spPr>
          <a:xfrm rot="0">
            <a:off x="2448229" y="673715"/>
            <a:ext cx="12866041" cy="1438794"/>
          </a:xfrm>
          <a:prstGeom prst="rect">
            <a:avLst/>
          </a:prstGeom>
        </p:spPr>
        <p:txBody>
          <a:bodyPr anchor="t" rtlCol="false" tIns="0" lIns="0" bIns="0" rIns="0">
            <a:spAutoFit/>
          </a:bodyPr>
          <a:lstStyle/>
          <a:p>
            <a:pPr algn="ctr">
              <a:lnSpc>
                <a:spcPts val="9400"/>
              </a:lnSpc>
            </a:pPr>
            <a:r>
              <a:rPr lang="en-US" sz="9400">
                <a:solidFill>
                  <a:srgbClr val="227C9D"/>
                </a:solidFill>
                <a:latin typeface="Kollektif Bold"/>
              </a:rPr>
              <a:t>OBJECTIVE:</a:t>
            </a:r>
          </a:p>
        </p:txBody>
      </p:sp>
      <p:sp>
        <p:nvSpPr>
          <p:cNvPr name="TextBox 10" id="10"/>
          <p:cNvSpPr txBox="true"/>
          <p:nvPr/>
        </p:nvSpPr>
        <p:spPr>
          <a:xfrm rot="0">
            <a:off x="-81525" y="1904529"/>
            <a:ext cx="17364327" cy="6515099"/>
          </a:xfrm>
          <a:prstGeom prst="rect">
            <a:avLst/>
          </a:prstGeom>
        </p:spPr>
        <p:txBody>
          <a:bodyPr anchor="t" rtlCol="false" tIns="0" lIns="0" bIns="0" rIns="0">
            <a:spAutoFit/>
          </a:bodyPr>
          <a:lstStyle/>
          <a:p>
            <a:pPr algn="ctr">
              <a:lnSpc>
                <a:spcPts val="4312"/>
              </a:lnSpc>
            </a:pPr>
          </a:p>
          <a:p>
            <a:pPr algn="ctr">
              <a:lnSpc>
                <a:spcPts val="4312"/>
              </a:lnSpc>
            </a:pPr>
            <a:r>
              <a:rPr lang="en-US" sz="3593">
                <a:solidFill>
                  <a:srgbClr val="545454"/>
                </a:solidFill>
                <a:latin typeface="DM Sans Bold"/>
              </a:rPr>
              <a:t>This project aims to:</a:t>
            </a:r>
          </a:p>
          <a:p>
            <a:pPr algn="ctr">
              <a:lnSpc>
                <a:spcPts val="4312"/>
              </a:lnSpc>
            </a:pPr>
          </a:p>
          <a:p>
            <a:pPr algn="ctr" marL="775870" indent="-387935" lvl="1">
              <a:lnSpc>
                <a:spcPts val="4312"/>
              </a:lnSpc>
              <a:buFont typeface="Arial"/>
              <a:buChar char="•"/>
            </a:pPr>
            <a:r>
              <a:rPr lang="en-US" sz="3593">
                <a:solidFill>
                  <a:srgbClr val="545454"/>
                </a:solidFill>
                <a:latin typeface="DM Sans Bold"/>
              </a:rPr>
              <a:t>Gather comprehensive player statistics from the Cricket World Cup.</a:t>
            </a:r>
          </a:p>
          <a:p>
            <a:pPr algn="ctr" marL="775870" indent="-387935" lvl="1">
              <a:lnSpc>
                <a:spcPts val="4312"/>
              </a:lnSpc>
              <a:buFont typeface="Arial"/>
              <a:buChar char="•"/>
            </a:pPr>
            <a:r>
              <a:rPr lang="en-US" sz="3593">
                <a:solidFill>
                  <a:srgbClr val="545454"/>
                </a:solidFill>
                <a:latin typeface="DM Sans Bold"/>
              </a:rPr>
              <a:t>Clean and transform the data to facilitate analysis.</a:t>
            </a:r>
          </a:p>
          <a:p>
            <a:pPr algn="ctr" marL="775870" indent="-387935" lvl="1">
              <a:lnSpc>
                <a:spcPts val="4312"/>
              </a:lnSpc>
              <a:buFont typeface="Arial"/>
              <a:buChar char="•"/>
            </a:pPr>
            <a:r>
              <a:rPr lang="en-US" sz="3593">
                <a:solidFill>
                  <a:srgbClr val="545454"/>
                </a:solidFill>
                <a:latin typeface="DM Sans Bold"/>
              </a:rPr>
              <a:t>Design interactive visualizations within Power BI to showcase player performance.</a:t>
            </a:r>
          </a:p>
          <a:p>
            <a:pPr algn="ctr" marL="775870" indent="-387935" lvl="1">
              <a:lnSpc>
                <a:spcPts val="4312"/>
              </a:lnSpc>
              <a:buFont typeface="Arial"/>
              <a:buChar char="•"/>
            </a:pPr>
            <a:r>
              <a:rPr lang="en-US" sz="3593">
                <a:solidFill>
                  <a:srgbClr val="545454"/>
                </a:solidFill>
                <a:latin typeface="DM Sans Bold"/>
              </a:rPr>
              <a:t>Empower users to explore and compare player statistics across teams, positions, and various metrics.</a:t>
            </a:r>
          </a:p>
          <a:p>
            <a:pPr algn="ctr" marL="775870" indent="-387935" lvl="1">
              <a:lnSpc>
                <a:spcPts val="4312"/>
              </a:lnSpc>
              <a:buFont typeface="Arial"/>
              <a:buChar char="•"/>
            </a:pPr>
            <a:r>
              <a:rPr lang="en-US" sz="3593">
                <a:solidFill>
                  <a:srgbClr val="545454"/>
                </a:solidFill>
                <a:latin typeface="DM Sans Bold"/>
              </a:rPr>
              <a:t>Offer a valuable tool for cricket fans and analysts to gain deeper understanding of player performance within the World Cup.</a:t>
            </a:r>
          </a:p>
          <a:p>
            <a:pPr algn="ctr">
              <a:lnSpc>
                <a:spcPts val="4312"/>
              </a:lnSpc>
            </a:pPr>
          </a:p>
        </p:txBody>
      </p:sp>
      <p:sp>
        <p:nvSpPr>
          <p:cNvPr name="AutoShape 11" id="11"/>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12" id="12"/>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true" rot="-10800000">
            <a:off x="9525" y="1083809"/>
            <a:ext cx="1110585" cy="1110585"/>
          </a:xfrm>
          <a:custGeom>
            <a:avLst/>
            <a:gdLst/>
            <a:ahLst/>
            <a:cxnLst/>
            <a:rect r="r" b="b" t="t" l="l"/>
            <a:pathLst>
              <a:path h="1110585" w="1110585">
                <a:moveTo>
                  <a:pt x="1110585" y="1110585"/>
                </a:moveTo>
                <a:lnTo>
                  <a:pt x="0" y="1110585"/>
                </a:lnTo>
                <a:lnTo>
                  <a:pt x="0" y="0"/>
                </a:lnTo>
                <a:lnTo>
                  <a:pt x="1110585" y="0"/>
                </a:lnTo>
                <a:lnTo>
                  <a:pt x="1110585" y="111058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true" rot="0">
            <a:off x="9525"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AutoShape 2" id="2"/>
          <p:cNvSpPr/>
          <p:nvPr/>
        </p:nvSpPr>
        <p:spPr>
          <a:xfrm flipV="true">
            <a:off x="3160461" y="5241779"/>
            <a:ext cx="1198289" cy="630733"/>
          </a:xfrm>
          <a:prstGeom prst="line">
            <a:avLst/>
          </a:prstGeom>
          <a:ln cap="flat" w="38100">
            <a:solidFill>
              <a:srgbClr val="A6A6A6"/>
            </a:solidFill>
            <a:prstDash val="solid"/>
            <a:headEnd type="none" len="sm" w="sm"/>
            <a:tailEnd type="none" len="sm" w="sm"/>
          </a:ln>
        </p:spPr>
      </p:sp>
      <p:sp>
        <p:nvSpPr>
          <p:cNvPr name="AutoShape 3" id="3"/>
          <p:cNvSpPr/>
          <p:nvPr/>
        </p:nvSpPr>
        <p:spPr>
          <a:xfrm flipV="true">
            <a:off x="8323826" y="5241779"/>
            <a:ext cx="1116890" cy="965328"/>
          </a:xfrm>
          <a:prstGeom prst="line">
            <a:avLst/>
          </a:prstGeom>
          <a:ln cap="flat" w="38100">
            <a:solidFill>
              <a:srgbClr val="A6A6A6"/>
            </a:solidFill>
            <a:prstDash val="solid"/>
            <a:headEnd type="none" len="sm" w="sm"/>
            <a:tailEnd type="none" len="sm" w="sm"/>
          </a:ln>
        </p:spPr>
      </p:sp>
      <p:sp>
        <p:nvSpPr>
          <p:cNvPr name="AutoShape 4" id="4"/>
          <p:cNvSpPr/>
          <p:nvPr/>
        </p:nvSpPr>
        <p:spPr>
          <a:xfrm flipV="true">
            <a:off x="13386742" y="5241779"/>
            <a:ext cx="1153653" cy="962528"/>
          </a:xfrm>
          <a:prstGeom prst="line">
            <a:avLst/>
          </a:prstGeom>
          <a:ln cap="flat" w="38100">
            <a:solidFill>
              <a:srgbClr val="A6A6A6"/>
            </a:solidFill>
            <a:prstDash val="solid"/>
            <a:headEnd type="none" len="sm" w="sm"/>
            <a:tailEnd type="none" len="sm" w="sm"/>
          </a:ln>
        </p:spPr>
      </p:sp>
      <p:sp>
        <p:nvSpPr>
          <p:cNvPr name="AutoShape 5" id="5"/>
          <p:cNvSpPr/>
          <p:nvPr/>
        </p:nvSpPr>
        <p:spPr>
          <a:xfrm flipH="true" flipV="true">
            <a:off x="5783157" y="5241779"/>
            <a:ext cx="1116262" cy="965328"/>
          </a:xfrm>
          <a:prstGeom prst="line">
            <a:avLst/>
          </a:prstGeom>
          <a:ln cap="flat" w="38100">
            <a:solidFill>
              <a:srgbClr val="A6A6A6"/>
            </a:solidFill>
            <a:prstDash val="solid"/>
            <a:headEnd type="none" len="sm" w="sm"/>
            <a:tailEnd type="none" len="sm" w="sm"/>
          </a:ln>
        </p:spPr>
      </p:sp>
      <p:sp>
        <p:nvSpPr>
          <p:cNvPr name="AutoShape 6" id="6"/>
          <p:cNvSpPr/>
          <p:nvPr/>
        </p:nvSpPr>
        <p:spPr>
          <a:xfrm flipH="true" flipV="true">
            <a:off x="10865123" y="5241779"/>
            <a:ext cx="1097212" cy="962528"/>
          </a:xfrm>
          <a:prstGeom prst="line">
            <a:avLst/>
          </a:prstGeom>
          <a:ln cap="flat" w="38100">
            <a:solidFill>
              <a:srgbClr val="A6A6A6"/>
            </a:solidFill>
            <a:prstDash val="solid"/>
            <a:headEnd type="none" len="sm" w="sm"/>
            <a:tailEnd type="none" len="sm" w="sm"/>
          </a:ln>
        </p:spPr>
      </p:sp>
      <p:grpSp>
        <p:nvGrpSpPr>
          <p:cNvPr name="Group 7" id="7"/>
          <p:cNvGrpSpPr/>
          <p:nvPr/>
        </p:nvGrpSpPr>
        <p:grpSpPr>
          <a:xfrm rot="0">
            <a:off x="1817900" y="5492103"/>
            <a:ext cx="1424407" cy="14244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0" id="10"/>
          <p:cNvGrpSpPr/>
          <p:nvPr/>
        </p:nvGrpSpPr>
        <p:grpSpPr>
          <a:xfrm rot="0">
            <a:off x="4358750" y="4529575"/>
            <a:ext cx="1424407" cy="14244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3" id="13"/>
          <p:cNvGrpSpPr/>
          <p:nvPr/>
        </p:nvGrpSpPr>
        <p:grpSpPr>
          <a:xfrm rot="0">
            <a:off x="6899419" y="5494903"/>
            <a:ext cx="1424407" cy="14244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6" id="16"/>
          <p:cNvGrpSpPr/>
          <p:nvPr/>
        </p:nvGrpSpPr>
        <p:grpSpPr>
          <a:xfrm rot="0">
            <a:off x="9440716" y="4529575"/>
            <a:ext cx="1424407" cy="14244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name="TextBox 18" id="18"/>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19" id="19"/>
          <p:cNvGrpSpPr/>
          <p:nvPr/>
        </p:nvGrpSpPr>
        <p:grpSpPr>
          <a:xfrm rot="0">
            <a:off x="11962335" y="5492103"/>
            <a:ext cx="1424407" cy="14244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21" id="21"/>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22" id="22"/>
          <p:cNvGrpSpPr/>
          <p:nvPr/>
        </p:nvGrpSpPr>
        <p:grpSpPr>
          <a:xfrm rot="0">
            <a:off x="14540395" y="4529575"/>
            <a:ext cx="1424407" cy="14244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24" id="24"/>
            <p:cNvSpPr txBox="true"/>
            <p:nvPr/>
          </p:nvSpPr>
          <p:spPr>
            <a:xfrm>
              <a:off x="76200" y="95250"/>
              <a:ext cx="660400" cy="641350"/>
            </a:xfrm>
            <a:prstGeom prst="rect">
              <a:avLst/>
            </a:prstGeom>
          </p:spPr>
          <p:txBody>
            <a:bodyPr anchor="ctr" rtlCol="false" tIns="50800" lIns="50800" bIns="50800" rIns="50800"/>
            <a:lstStyle/>
            <a:p>
              <a:pPr algn="ctr">
                <a:lnSpc>
                  <a:spcPts val="2553"/>
                </a:lnSpc>
              </a:pPr>
            </a:p>
          </p:txBody>
        </p:sp>
      </p:grpSp>
      <p:grpSp>
        <p:nvGrpSpPr>
          <p:cNvPr name="Group 25" id="25"/>
          <p:cNvGrpSpPr/>
          <p:nvPr/>
        </p:nvGrpSpPr>
        <p:grpSpPr>
          <a:xfrm rot="2700000">
            <a:off x="-2396474" y="-2921783"/>
            <a:ext cx="7415398" cy="3565095"/>
            <a:chOff x="0" y="0"/>
            <a:chExt cx="660400" cy="317500"/>
          </a:xfrm>
        </p:grpSpPr>
        <p:sp>
          <p:nvSpPr>
            <p:cNvPr name="Freeform 26" id="26"/>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27" id="27"/>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28" id="28"/>
          <p:cNvSpPr/>
          <p:nvPr/>
        </p:nvSpPr>
        <p:spPr>
          <a:xfrm>
            <a:off x="-2859087" y="-2102233"/>
            <a:ext cx="5185216" cy="5132702"/>
          </a:xfrm>
          <a:prstGeom prst="line">
            <a:avLst/>
          </a:prstGeom>
          <a:ln cap="flat" w="28575">
            <a:solidFill>
              <a:srgbClr val="8CA9AD"/>
            </a:solidFill>
            <a:prstDash val="solid"/>
            <a:headEnd type="none" len="sm" w="sm"/>
            <a:tailEnd type="none" len="sm" w="sm"/>
          </a:ln>
        </p:spPr>
      </p:sp>
      <p:sp>
        <p:nvSpPr>
          <p:cNvPr name="AutoShape 29" id="29"/>
          <p:cNvSpPr/>
          <p:nvPr/>
        </p:nvSpPr>
        <p:spPr>
          <a:xfrm>
            <a:off x="-3073034" y="-1789557"/>
            <a:ext cx="5038853" cy="5038853"/>
          </a:xfrm>
          <a:prstGeom prst="line">
            <a:avLst/>
          </a:prstGeom>
          <a:ln cap="flat" w="28575">
            <a:solidFill>
              <a:srgbClr val="8CA9AD"/>
            </a:solidFill>
            <a:prstDash val="solid"/>
            <a:headEnd type="none" len="sm" w="sm"/>
            <a:tailEnd type="none" len="sm" w="sm"/>
          </a:ln>
        </p:spPr>
      </p:sp>
      <p:sp>
        <p:nvSpPr>
          <p:cNvPr name="AutoShape 30" id="30"/>
          <p:cNvSpPr/>
          <p:nvPr/>
        </p:nvSpPr>
        <p:spPr>
          <a:xfrm>
            <a:off x="-3252636" y="-1431087"/>
            <a:ext cx="4867141" cy="4867141"/>
          </a:xfrm>
          <a:prstGeom prst="line">
            <a:avLst/>
          </a:prstGeom>
          <a:ln cap="flat" w="28575">
            <a:solidFill>
              <a:srgbClr val="8CA9AD"/>
            </a:solidFill>
            <a:prstDash val="solid"/>
            <a:headEnd type="none" len="sm" w="sm"/>
            <a:tailEnd type="none" len="sm" w="sm"/>
          </a:ln>
        </p:spPr>
      </p:sp>
      <p:sp>
        <p:nvSpPr>
          <p:cNvPr name="AutoShape 31" id="31"/>
          <p:cNvSpPr/>
          <p:nvPr/>
        </p:nvSpPr>
        <p:spPr>
          <a:xfrm>
            <a:off x="-3379290" y="-1044819"/>
            <a:ext cx="4690515" cy="4690515"/>
          </a:xfrm>
          <a:prstGeom prst="line">
            <a:avLst/>
          </a:prstGeom>
          <a:ln cap="flat" w="28575">
            <a:solidFill>
              <a:srgbClr val="8CA9AD"/>
            </a:solidFill>
            <a:prstDash val="solid"/>
            <a:headEnd type="none" len="sm" w="sm"/>
            <a:tailEnd type="none" len="sm" w="sm"/>
          </a:ln>
        </p:spPr>
      </p:sp>
      <p:sp>
        <p:nvSpPr>
          <p:cNvPr name="AutoShape 32" id="32"/>
          <p:cNvSpPr/>
          <p:nvPr/>
        </p:nvSpPr>
        <p:spPr>
          <a:xfrm>
            <a:off x="-3523144" y="-605142"/>
            <a:ext cx="4347674" cy="4347674"/>
          </a:xfrm>
          <a:prstGeom prst="line">
            <a:avLst/>
          </a:prstGeom>
          <a:ln cap="flat" w="28575">
            <a:solidFill>
              <a:srgbClr val="8CA9AD"/>
            </a:solidFill>
            <a:prstDash val="solid"/>
            <a:headEnd type="none" len="sm" w="sm"/>
            <a:tailEnd type="none" len="sm" w="sm"/>
          </a:ln>
        </p:spPr>
      </p:sp>
      <p:sp>
        <p:nvSpPr>
          <p:cNvPr name="AutoShape 33" id="33"/>
          <p:cNvSpPr/>
          <p:nvPr/>
        </p:nvSpPr>
        <p:spPr>
          <a:xfrm>
            <a:off x="-3643964" y="-161419"/>
            <a:ext cx="3963599" cy="3985594"/>
          </a:xfrm>
          <a:prstGeom prst="line">
            <a:avLst/>
          </a:prstGeom>
          <a:ln cap="flat" w="28575">
            <a:solidFill>
              <a:srgbClr val="8CA9AD"/>
            </a:solidFill>
            <a:prstDash val="solid"/>
            <a:headEnd type="none" len="sm" w="sm"/>
            <a:tailEnd type="none" len="sm" w="sm"/>
          </a:ln>
        </p:spPr>
      </p:sp>
      <p:sp>
        <p:nvSpPr>
          <p:cNvPr name="TextBox 34" id="34"/>
          <p:cNvSpPr txBox="true"/>
          <p:nvPr/>
        </p:nvSpPr>
        <p:spPr>
          <a:xfrm rot="0">
            <a:off x="5343984" y="547363"/>
            <a:ext cx="7600032" cy="844677"/>
          </a:xfrm>
          <a:prstGeom prst="rect">
            <a:avLst/>
          </a:prstGeom>
        </p:spPr>
        <p:txBody>
          <a:bodyPr anchor="t" rtlCol="false" tIns="0" lIns="0" bIns="0" rIns="0">
            <a:spAutoFit/>
          </a:bodyPr>
          <a:lstStyle/>
          <a:p>
            <a:pPr algn="ctr">
              <a:lnSpc>
                <a:spcPts val="5544"/>
              </a:lnSpc>
            </a:pPr>
            <a:r>
              <a:rPr lang="en-US" sz="5600">
                <a:solidFill>
                  <a:srgbClr val="227C9D"/>
                </a:solidFill>
                <a:latin typeface="Kollektif Bold"/>
              </a:rPr>
              <a:t>METHODOLOGY</a:t>
            </a:r>
          </a:p>
        </p:txBody>
      </p:sp>
      <p:sp>
        <p:nvSpPr>
          <p:cNvPr name="TextBox 35" id="35"/>
          <p:cNvSpPr txBox="true"/>
          <p:nvPr/>
        </p:nvSpPr>
        <p:spPr>
          <a:xfrm rot="0">
            <a:off x="1508942" y="7149994"/>
            <a:ext cx="2042322" cy="36576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GETTING DATA</a:t>
            </a:r>
          </a:p>
        </p:txBody>
      </p:sp>
      <p:sp>
        <p:nvSpPr>
          <p:cNvPr name="TextBox 36" id="36"/>
          <p:cNvSpPr txBox="true"/>
          <p:nvPr/>
        </p:nvSpPr>
        <p:spPr>
          <a:xfrm rot="0">
            <a:off x="1817900" y="5889783"/>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1</a:t>
            </a:r>
          </a:p>
        </p:txBody>
      </p:sp>
      <p:sp>
        <p:nvSpPr>
          <p:cNvPr name="TextBox 37" id="37"/>
          <p:cNvSpPr txBox="true"/>
          <p:nvPr/>
        </p:nvSpPr>
        <p:spPr>
          <a:xfrm rot="0">
            <a:off x="105749" y="7697560"/>
            <a:ext cx="4440760" cy="2571750"/>
          </a:xfrm>
          <a:prstGeom prst="rect">
            <a:avLst/>
          </a:prstGeom>
        </p:spPr>
        <p:txBody>
          <a:bodyPr anchor="t" rtlCol="false" tIns="0" lIns="0" bIns="0" rIns="0">
            <a:spAutoFit/>
          </a:bodyPr>
          <a:lstStyle/>
          <a:p>
            <a:pPr algn="ctr" marL="364956" indent="-182478" lvl="1">
              <a:lnSpc>
                <a:spcPts val="2028"/>
              </a:lnSpc>
              <a:buFont typeface="Arial"/>
              <a:buChar char="•"/>
            </a:pPr>
            <a:r>
              <a:rPr lang="en-US" sz="1690">
                <a:solidFill>
                  <a:srgbClr val="545454"/>
                </a:solidFill>
                <a:latin typeface="DM Sans"/>
              </a:rPr>
              <a:t>Identify a reputable website that provides comprehensive Cricket World Cup player statistics. Examples include ESPNcricinfo, Cricbuzz, or the official ICC website.</a:t>
            </a:r>
          </a:p>
          <a:p>
            <a:pPr algn="ctr" marL="364956" indent="-182478" lvl="1">
              <a:lnSpc>
                <a:spcPts val="2028"/>
              </a:lnSpc>
              <a:buFont typeface="Arial"/>
              <a:buChar char="•"/>
            </a:pPr>
            <a:r>
              <a:rPr lang="en-US" sz="1690">
                <a:solidFill>
                  <a:srgbClr val="545454"/>
                </a:solidFill>
                <a:latin typeface="DM Sans"/>
              </a:rPr>
              <a:t>Analyze the website structure to locate the specific sections containing player stats. This might involve player profiles, leaderboards, or match reports.</a:t>
            </a:r>
          </a:p>
          <a:p>
            <a:pPr algn="ctr">
              <a:lnSpc>
                <a:spcPts val="2028"/>
              </a:lnSpc>
            </a:pPr>
          </a:p>
        </p:txBody>
      </p:sp>
      <p:sp>
        <p:nvSpPr>
          <p:cNvPr name="TextBox 38" id="38"/>
          <p:cNvSpPr txBox="true"/>
          <p:nvPr/>
        </p:nvSpPr>
        <p:spPr>
          <a:xfrm rot="0">
            <a:off x="4367623" y="4912935"/>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2</a:t>
            </a:r>
          </a:p>
        </p:txBody>
      </p:sp>
      <p:sp>
        <p:nvSpPr>
          <p:cNvPr name="TextBox 39" id="39"/>
          <p:cNvSpPr txBox="true"/>
          <p:nvPr/>
        </p:nvSpPr>
        <p:spPr>
          <a:xfrm rot="0">
            <a:off x="6886962" y="5904104"/>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3</a:t>
            </a:r>
          </a:p>
        </p:txBody>
      </p:sp>
      <p:sp>
        <p:nvSpPr>
          <p:cNvPr name="TextBox 40" id="40"/>
          <p:cNvSpPr txBox="true"/>
          <p:nvPr/>
        </p:nvSpPr>
        <p:spPr>
          <a:xfrm rot="0">
            <a:off x="9453173" y="4912935"/>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4</a:t>
            </a:r>
          </a:p>
        </p:txBody>
      </p:sp>
      <p:sp>
        <p:nvSpPr>
          <p:cNvPr name="TextBox 41" id="41"/>
          <p:cNvSpPr txBox="true"/>
          <p:nvPr/>
        </p:nvSpPr>
        <p:spPr>
          <a:xfrm rot="0">
            <a:off x="11974898" y="5889783"/>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5</a:t>
            </a:r>
          </a:p>
        </p:txBody>
      </p:sp>
      <p:sp>
        <p:nvSpPr>
          <p:cNvPr name="TextBox 42" id="42"/>
          <p:cNvSpPr txBox="true"/>
          <p:nvPr/>
        </p:nvSpPr>
        <p:spPr>
          <a:xfrm rot="0">
            <a:off x="14540395" y="4927255"/>
            <a:ext cx="1424407" cy="524391"/>
          </a:xfrm>
          <a:prstGeom prst="rect">
            <a:avLst/>
          </a:prstGeom>
        </p:spPr>
        <p:txBody>
          <a:bodyPr anchor="t" rtlCol="false" tIns="0" lIns="0" bIns="0" rIns="0">
            <a:spAutoFit/>
          </a:bodyPr>
          <a:lstStyle/>
          <a:p>
            <a:pPr algn="ctr">
              <a:lnSpc>
                <a:spcPts val="4479"/>
              </a:lnSpc>
            </a:pPr>
            <a:r>
              <a:rPr lang="en-US" sz="2799" spc="338">
                <a:solidFill>
                  <a:srgbClr val="FFFFFF"/>
                </a:solidFill>
                <a:latin typeface="DM Sans Bold"/>
              </a:rPr>
              <a:t>6</a:t>
            </a:r>
          </a:p>
        </p:txBody>
      </p:sp>
      <p:sp>
        <p:nvSpPr>
          <p:cNvPr name="TextBox 43" id="43"/>
          <p:cNvSpPr txBox="true"/>
          <p:nvPr/>
        </p:nvSpPr>
        <p:spPr>
          <a:xfrm rot="0">
            <a:off x="3762088" y="2536263"/>
            <a:ext cx="2475370" cy="36576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WEB SCRAPPING</a:t>
            </a:r>
          </a:p>
        </p:txBody>
      </p:sp>
      <p:sp>
        <p:nvSpPr>
          <p:cNvPr name="TextBox 44" id="44"/>
          <p:cNvSpPr txBox="true"/>
          <p:nvPr/>
        </p:nvSpPr>
        <p:spPr>
          <a:xfrm rot="0">
            <a:off x="2732451" y="3093660"/>
            <a:ext cx="4415183" cy="1800225"/>
          </a:xfrm>
          <a:prstGeom prst="rect">
            <a:avLst/>
          </a:prstGeom>
        </p:spPr>
        <p:txBody>
          <a:bodyPr anchor="t" rtlCol="false" tIns="0" lIns="0" bIns="0" rIns="0">
            <a:spAutoFit/>
          </a:bodyPr>
          <a:lstStyle/>
          <a:p>
            <a:pPr algn="ctr" marL="367029" indent="-183514" lvl="1">
              <a:lnSpc>
                <a:spcPts val="2039"/>
              </a:lnSpc>
              <a:buFont typeface="Arial"/>
              <a:buChar char="•"/>
            </a:pPr>
            <a:r>
              <a:rPr lang="en-US" sz="1699">
                <a:solidFill>
                  <a:srgbClr val="545454"/>
                </a:solidFill>
                <a:latin typeface="DM Sans"/>
              </a:rPr>
              <a:t>Develop scripts to navigate the website and extract relevant player data. This may include names, nationalities, batting/bowling averages, wickets taken, etc.</a:t>
            </a:r>
          </a:p>
          <a:p>
            <a:pPr algn="ctr">
              <a:lnSpc>
                <a:spcPts val="2039"/>
              </a:lnSpc>
            </a:pPr>
          </a:p>
          <a:p>
            <a:pPr algn="ctr">
              <a:lnSpc>
                <a:spcPts val="2039"/>
              </a:lnSpc>
            </a:pPr>
          </a:p>
        </p:txBody>
      </p:sp>
      <p:sp>
        <p:nvSpPr>
          <p:cNvPr name="TextBox 45" id="45"/>
          <p:cNvSpPr txBox="true"/>
          <p:nvPr/>
        </p:nvSpPr>
        <p:spPr>
          <a:xfrm rot="0">
            <a:off x="5914982" y="7200355"/>
            <a:ext cx="3562458" cy="36576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TRANSFORMING  DATA</a:t>
            </a:r>
          </a:p>
        </p:txBody>
      </p:sp>
      <p:sp>
        <p:nvSpPr>
          <p:cNvPr name="TextBox 46" id="46"/>
          <p:cNvSpPr txBox="true"/>
          <p:nvPr/>
        </p:nvSpPr>
        <p:spPr>
          <a:xfrm rot="0">
            <a:off x="4940042" y="7730600"/>
            <a:ext cx="5512338" cy="2314575"/>
          </a:xfrm>
          <a:prstGeom prst="rect">
            <a:avLst/>
          </a:prstGeom>
        </p:spPr>
        <p:txBody>
          <a:bodyPr anchor="t" rtlCol="false" tIns="0" lIns="0" bIns="0" rIns="0">
            <a:spAutoFit/>
          </a:bodyPr>
          <a:lstStyle/>
          <a:p>
            <a:pPr algn="ctr" marL="364870" indent="-182435" lvl="1">
              <a:lnSpc>
                <a:spcPts val="2027"/>
              </a:lnSpc>
              <a:buFont typeface="Arial"/>
              <a:buChar char="•"/>
            </a:pPr>
            <a:r>
              <a:rPr lang="en-US" sz="1689">
                <a:solidFill>
                  <a:srgbClr val="545454"/>
                </a:solidFill>
                <a:latin typeface="DM Sans"/>
              </a:rPr>
              <a:t>Import the scraped data into a Pandas dataframe.</a:t>
            </a:r>
          </a:p>
          <a:p>
            <a:pPr algn="ctr" marL="364870" indent="-182435" lvl="1">
              <a:lnSpc>
                <a:spcPts val="2027"/>
              </a:lnSpc>
              <a:buFont typeface="Arial"/>
              <a:buChar char="•"/>
            </a:pPr>
            <a:r>
              <a:rPr lang="en-US" sz="1689">
                <a:solidFill>
                  <a:srgbClr val="545454"/>
                </a:solidFill>
                <a:latin typeface="DM Sans"/>
              </a:rPr>
              <a:t>Clean the data by handling missing values, inconsistencies in formatting (e.g., converting strings to numeric data types), and removing irrelevant information.</a:t>
            </a:r>
          </a:p>
          <a:p>
            <a:pPr algn="ctr" marL="364870" indent="-182435" lvl="1">
              <a:lnSpc>
                <a:spcPts val="2027"/>
              </a:lnSpc>
              <a:buFont typeface="Arial"/>
              <a:buChar char="•"/>
            </a:pPr>
            <a:r>
              <a:rPr lang="en-US" sz="1689">
                <a:solidFill>
                  <a:srgbClr val="545454"/>
                </a:solidFill>
                <a:latin typeface="DM Sans"/>
              </a:rPr>
              <a:t>Explore data manipulation techniques like grouping players by teams, calculating batting/bowling averages, or identifying top performers.</a:t>
            </a:r>
          </a:p>
          <a:p>
            <a:pPr algn="ctr">
              <a:lnSpc>
                <a:spcPts val="2027"/>
              </a:lnSpc>
            </a:pPr>
          </a:p>
        </p:txBody>
      </p:sp>
      <p:sp>
        <p:nvSpPr>
          <p:cNvPr name="TextBox 47" id="47"/>
          <p:cNvSpPr txBox="true"/>
          <p:nvPr/>
        </p:nvSpPr>
        <p:spPr>
          <a:xfrm rot="0">
            <a:off x="8665339" y="2001640"/>
            <a:ext cx="2975160"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DOWNLOADING IN FORM OF .CSV FILES</a:t>
            </a:r>
          </a:p>
        </p:txBody>
      </p:sp>
      <p:sp>
        <p:nvSpPr>
          <p:cNvPr name="TextBox 48" id="48"/>
          <p:cNvSpPr txBox="true"/>
          <p:nvPr/>
        </p:nvSpPr>
        <p:spPr>
          <a:xfrm rot="0">
            <a:off x="7719413" y="2948425"/>
            <a:ext cx="4867014" cy="1675983"/>
          </a:xfrm>
          <a:prstGeom prst="rect">
            <a:avLst/>
          </a:prstGeom>
        </p:spPr>
        <p:txBody>
          <a:bodyPr anchor="t" rtlCol="false" tIns="0" lIns="0" bIns="0" rIns="0">
            <a:spAutoFit/>
          </a:bodyPr>
          <a:lstStyle/>
          <a:p>
            <a:pPr algn="ctr" marL="345439" indent="-172720" lvl="1">
              <a:lnSpc>
                <a:spcPts val="1919"/>
              </a:lnSpc>
              <a:buFont typeface="Arial"/>
              <a:buChar char="•"/>
            </a:pPr>
            <a:r>
              <a:rPr lang="en-US" sz="1599">
                <a:solidFill>
                  <a:srgbClr val="545454"/>
                </a:solidFill>
                <a:latin typeface="DM Sans"/>
              </a:rPr>
              <a:t>Once the data is clean and transformed, export the Pandas dataframe into multiple CSV files for better organization within Power BI.</a:t>
            </a:r>
          </a:p>
          <a:p>
            <a:pPr algn="ctr" marL="345439" indent="-172720" lvl="1">
              <a:lnSpc>
                <a:spcPts val="1919"/>
              </a:lnSpc>
              <a:buFont typeface="Arial"/>
              <a:buChar char="•"/>
            </a:pPr>
            <a:r>
              <a:rPr lang="en-US" sz="1599">
                <a:solidFill>
                  <a:srgbClr val="545454"/>
                </a:solidFill>
                <a:latin typeface="DM Sans"/>
              </a:rPr>
              <a:t>Each CSV file could represent a specific data category, such as batting stats, bowling stats, or player profiles</a:t>
            </a:r>
          </a:p>
          <a:p>
            <a:pPr algn="ctr">
              <a:lnSpc>
                <a:spcPts val="1919"/>
              </a:lnSpc>
            </a:pPr>
          </a:p>
        </p:txBody>
      </p:sp>
      <p:sp>
        <p:nvSpPr>
          <p:cNvPr name="TextBox 49" id="49"/>
          <p:cNvSpPr txBox="true"/>
          <p:nvPr/>
        </p:nvSpPr>
        <p:spPr>
          <a:xfrm rot="0">
            <a:off x="11378699" y="7040335"/>
            <a:ext cx="3130633" cy="737235"/>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UPLOAD THE .CSV FILES INTO POWER BI</a:t>
            </a:r>
          </a:p>
        </p:txBody>
      </p:sp>
      <p:sp>
        <p:nvSpPr>
          <p:cNvPr name="TextBox 50" id="50"/>
          <p:cNvSpPr txBox="true"/>
          <p:nvPr/>
        </p:nvSpPr>
        <p:spPr>
          <a:xfrm rot="0">
            <a:off x="10912846" y="7923303"/>
            <a:ext cx="3734213" cy="1767427"/>
          </a:xfrm>
          <a:prstGeom prst="rect">
            <a:avLst/>
          </a:prstGeom>
        </p:spPr>
        <p:txBody>
          <a:bodyPr anchor="t" rtlCol="false" tIns="0" lIns="0" bIns="0" rIns="0">
            <a:spAutoFit/>
          </a:bodyPr>
          <a:lstStyle/>
          <a:p>
            <a:pPr algn="ctr" marL="366369" indent="-183185" lvl="1">
              <a:lnSpc>
                <a:spcPts val="2036"/>
              </a:lnSpc>
              <a:buFont typeface="Arial"/>
              <a:buChar char="•"/>
            </a:pPr>
            <a:r>
              <a:rPr lang="en-US" sz="1696">
                <a:solidFill>
                  <a:srgbClr val="545454"/>
                </a:solidFill>
                <a:latin typeface="DM Sans"/>
              </a:rPr>
              <a:t>Open Power BI Desktop and import the prepared CSV files.</a:t>
            </a:r>
          </a:p>
          <a:p>
            <a:pPr algn="ctr" marL="366369" indent="-183185" lvl="1">
              <a:lnSpc>
                <a:spcPts val="2036"/>
              </a:lnSpc>
              <a:buFont typeface="Arial"/>
              <a:buChar char="•"/>
            </a:pPr>
            <a:r>
              <a:rPr lang="en-US" sz="1696">
                <a:solidFill>
                  <a:srgbClr val="545454"/>
                </a:solidFill>
                <a:latin typeface="DM Sans"/>
              </a:rPr>
              <a:t>Establish relationships between tables based on common fields (e.g., player ID) to enable seamless data analysis.</a:t>
            </a:r>
          </a:p>
          <a:p>
            <a:pPr algn="ctr">
              <a:lnSpc>
                <a:spcPts val="2036"/>
              </a:lnSpc>
            </a:pPr>
          </a:p>
        </p:txBody>
      </p:sp>
      <p:sp>
        <p:nvSpPr>
          <p:cNvPr name="TextBox 51" id="51"/>
          <p:cNvSpPr txBox="true"/>
          <p:nvPr/>
        </p:nvSpPr>
        <p:spPr>
          <a:xfrm rot="0">
            <a:off x="14235102" y="2028310"/>
            <a:ext cx="2392136" cy="365760"/>
          </a:xfrm>
          <a:prstGeom prst="rect">
            <a:avLst/>
          </a:prstGeom>
        </p:spPr>
        <p:txBody>
          <a:bodyPr anchor="t" rtlCol="false" tIns="0" lIns="0" bIns="0" rIns="0">
            <a:spAutoFit/>
          </a:bodyPr>
          <a:lstStyle/>
          <a:p>
            <a:pPr algn="ctr">
              <a:lnSpc>
                <a:spcPts val="2940"/>
              </a:lnSpc>
            </a:pPr>
            <a:r>
              <a:rPr lang="en-US" sz="2100" spc="67">
                <a:solidFill>
                  <a:srgbClr val="545454"/>
                </a:solidFill>
                <a:latin typeface="DM Sans Bold"/>
              </a:rPr>
              <a:t>THE DASHBOARD</a:t>
            </a:r>
          </a:p>
        </p:txBody>
      </p:sp>
      <p:sp>
        <p:nvSpPr>
          <p:cNvPr name="TextBox 52" id="52"/>
          <p:cNvSpPr txBox="true"/>
          <p:nvPr/>
        </p:nvSpPr>
        <p:spPr>
          <a:xfrm rot="0">
            <a:off x="13017679" y="2510752"/>
            <a:ext cx="4826982" cy="1914049"/>
          </a:xfrm>
          <a:prstGeom prst="rect">
            <a:avLst/>
          </a:prstGeom>
        </p:spPr>
        <p:txBody>
          <a:bodyPr anchor="t" rtlCol="false" tIns="0" lIns="0" bIns="0" rIns="0">
            <a:spAutoFit/>
          </a:bodyPr>
          <a:lstStyle/>
          <a:p>
            <a:pPr algn="ctr">
              <a:lnSpc>
                <a:spcPts val="1919"/>
              </a:lnSpc>
            </a:pPr>
            <a:r>
              <a:rPr lang="en-US" sz="1599">
                <a:solidFill>
                  <a:srgbClr val="545454"/>
                </a:solidFill>
                <a:latin typeface="DM Sans"/>
              </a:rPr>
              <a:t>Design interactive visualizations like bar charts, line graphs, or tables to showcase player statistics. Consider using appropriate chart types based on the data being presented (e.g., bar charts for comparisons, line graphs for trends).</a:t>
            </a:r>
          </a:p>
          <a:p>
            <a:pPr algn="ctr">
              <a:lnSpc>
                <a:spcPts val="1919"/>
              </a:lnSpc>
            </a:pPr>
            <a:r>
              <a:rPr lang="en-US" sz="1599">
                <a:solidFill>
                  <a:srgbClr val="545454"/>
                </a:solidFill>
                <a:latin typeface="DM Sans"/>
              </a:rPr>
              <a:t> Design a visually appealing and user-friendly dashboard layout </a:t>
            </a:r>
          </a:p>
          <a:p>
            <a:pPr algn="ctr">
              <a:lnSpc>
                <a:spcPts val="1919"/>
              </a:lnSpc>
            </a:pPr>
            <a:r>
              <a:rPr lang="en-US" sz="1599">
                <a:solidFill>
                  <a:srgbClr val="545454"/>
                </a:solidFill>
                <a:latin typeface="DM Sans"/>
              </a:rPr>
              <a:t>We had alo used dash measures.</a:t>
            </a:r>
          </a:p>
        </p:txBody>
      </p:sp>
      <p:sp>
        <p:nvSpPr>
          <p:cNvPr name="Freeform 53" id="53"/>
          <p:cNvSpPr/>
          <p:nvPr/>
        </p:nvSpPr>
        <p:spPr>
          <a:xfrm flipH="false" flipV="false" rot="0">
            <a:off x="17204191" y="70377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4" id="54"/>
          <p:cNvSpPr/>
          <p:nvPr/>
        </p:nvSpPr>
        <p:spPr>
          <a:xfrm flipH="false" flipV="false" rot="0">
            <a:off x="17204191" y="81216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5" id="55"/>
          <p:cNvSpPr/>
          <p:nvPr/>
        </p:nvSpPr>
        <p:spPr>
          <a:xfrm flipH="true" flipV="true" rot="5400000">
            <a:off x="17204191" y="92054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6" id="56"/>
          <p:cNvSpPr/>
          <p:nvPr/>
        </p:nvSpPr>
        <p:spPr>
          <a:xfrm flipH="false" flipV="false" rot="0">
            <a:off x="16085334" y="702421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7" id="57"/>
          <p:cNvSpPr/>
          <p:nvPr/>
        </p:nvSpPr>
        <p:spPr>
          <a:xfrm flipH="false" flipV="false" rot="0">
            <a:off x="16120382" y="70377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8" id="58"/>
          <p:cNvSpPr/>
          <p:nvPr/>
        </p:nvSpPr>
        <p:spPr>
          <a:xfrm flipH="false" flipV="false" rot="-10800000">
            <a:off x="16120382" y="92054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278315" y="1112503"/>
            <a:ext cx="15501039" cy="8703658"/>
          </a:xfrm>
          <a:custGeom>
            <a:avLst/>
            <a:gdLst/>
            <a:ahLst/>
            <a:cxnLst/>
            <a:rect r="r" b="b" t="t" l="l"/>
            <a:pathLst>
              <a:path h="8703658" w="15501039">
                <a:moveTo>
                  <a:pt x="0" y="0"/>
                </a:moveTo>
                <a:lnTo>
                  <a:pt x="15501039" y="0"/>
                </a:lnTo>
                <a:lnTo>
                  <a:pt x="15501039" y="8703658"/>
                </a:lnTo>
                <a:lnTo>
                  <a:pt x="0" y="8703658"/>
                </a:lnTo>
                <a:lnTo>
                  <a:pt x="0" y="0"/>
                </a:lnTo>
                <a:close/>
              </a:path>
            </a:pathLst>
          </a:custGeom>
          <a:blipFill>
            <a:blip r:embed="rId3"/>
            <a:stretch>
              <a:fillRect l="0" t="0" r="-89" b="0"/>
            </a:stretch>
          </a:blipFill>
        </p:spPr>
      </p:sp>
      <p:sp>
        <p:nvSpPr>
          <p:cNvPr name="TextBox 15" id="15"/>
          <p:cNvSpPr txBox="true"/>
          <p:nvPr/>
        </p:nvSpPr>
        <p:spPr>
          <a:xfrm rot="0">
            <a:off x="262453" y="184083"/>
            <a:ext cx="10593369"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320762" y="1235580"/>
            <a:ext cx="15646476" cy="8808843"/>
          </a:xfrm>
          <a:custGeom>
            <a:avLst/>
            <a:gdLst/>
            <a:ahLst/>
            <a:cxnLst/>
            <a:rect r="r" b="b" t="t" l="l"/>
            <a:pathLst>
              <a:path h="8808843" w="15646476">
                <a:moveTo>
                  <a:pt x="0" y="0"/>
                </a:moveTo>
                <a:lnTo>
                  <a:pt x="15646476" y="0"/>
                </a:lnTo>
                <a:lnTo>
                  <a:pt x="15646476" y="8808843"/>
                </a:lnTo>
                <a:lnTo>
                  <a:pt x="0" y="8808843"/>
                </a:lnTo>
                <a:lnTo>
                  <a:pt x="0" y="0"/>
                </a:lnTo>
                <a:close/>
              </a:path>
            </a:pathLst>
          </a:custGeom>
          <a:blipFill>
            <a:blip r:embed="rId3"/>
            <a:stretch>
              <a:fillRect l="0" t="0" r="0" b="0"/>
            </a:stretch>
          </a:blipFill>
        </p:spPr>
      </p:sp>
      <p:sp>
        <p:nvSpPr>
          <p:cNvPr name="TextBox 15" id="15"/>
          <p:cNvSpPr txBox="true"/>
          <p:nvPr/>
        </p:nvSpPr>
        <p:spPr>
          <a:xfrm rot="0">
            <a:off x="262453" y="184083"/>
            <a:ext cx="8228541"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138114" y="1028700"/>
            <a:ext cx="16312387" cy="9188914"/>
          </a:xfrm>
          <a:custGeom>
            <a:avLst/>
            <a:gdLst/>
            <a:ahLst/>
            <a:cxnLst/>
            <a:rect r="r" b="b" t="t" l="l"/>
            <a:pathLst>
              <a:path h="9188914" w="16312387">
                <a:moveTo>
                  <a:pt x="0" y="0"/>
                </a:moveTo>
                <a:lnTo>
                  <a:pt x="16312387" y="0"/>
                </a:lnTo>
                <a:lnTo>
                  <a:pt x="16312387" y="9188914"/>
                </a:lnTo>
                <a:lnTo>
                  <a:pt x="0" y="9188914"/>
                </a:lnTo>
                <a:lnTo>
                  <a:pt x="0" y="0"/>
                </a:lnTo>
                <a:close/>
              </a:path>
            </a:pathLst>
          </a:custGeom>
          <a:blipFill>
            <a:blip r:embed="rId3"/>
            <a:stretch>
              <a:fillRect l="0" t="0" r="0" b="0"/>
            </a:stretch>
          </a:blipFill>
        </p:spPr>
      </p:sp>
      <p:sp>
        <p:nvSpPr>
          <p:cNvPr name="TextBox 15" id="15"/>
          <p:cNvSpPr txBox="true"/>
          <p:nvPr/>
        </p:nvSpPr>
        <p:spPr>
          <a:xfrm rot="0">
            <a:off x="262453" y="184083"/>
            <a:ext cx="8596403"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028700" y="895537"/>
            <a:ext cx="16283001" cy="9148885"/>
          </a:xfrm>
          <a:custGeom>
            <a:avLst/>
            <a:gdLst/>
            <a:ahLst/>
            <a:cxnLst/>
            <a:rect r="r" b="b" t="t" l="l"/>
            <a:pathLst>
              <a:path h="9148885" w="16283001">
                <a:moveTo>
                  <a:pt x="0" y="0"/>
                </a:moveTo>
                <a:lnTo>
                  <a:pt x="16283001" y="0"/>
                </a:lnTo>
                <a:lnTo>
                  <a:pt x="16283001" y="9148886"/>
                </a:lnTo>
                <a:lnTo>
                  <a:pt x="0" y="9148886"/>
                </a:lnTo>
                <a:lnTo>
                  <a:pt x="0" y="0"/>
                </a:lnTo>
                <a:close/>
              </a:path>
            </a:pathLst>
          </a:custGeom>
          <a:blipFill>
            <a:blip r:embed="rId3"/>
            <a:stretch>
              <a:fillRect l="0" t="0" r="0" b="0"/>
            </a:stretch>
          </a:blipFill>
        </p:spPr>
      </p:sp>
      <p:sp>
        <p:nvSpPr>
          <p:cNvPr name="TextBox 15" id="15"/>
          <p:cNvSpPr txBox="true"/>
          <p:nvPr/>
        </p:nvSpPr>
        <p:spPr>
          <a:xfrm rot="0">
            <a:off x="262453" y="184083"/>
            <a:ext cx="8202265"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028700" y="1112982"/>
            <a:ext cx="16174214" cy="8840604"/>
          </a:xfrm>
          <a:custGeom>
            <a:avLst/>
            <a:gdLst/>
            <a:ahLst/>
            <a:cxnLst/>
            <a:rect r="r" b="b" t="t" l="l"/>
            <a:pathLst>
              <a:path h="8840604" w="16174214">
                <a:moveTo>
                  <a:pt x="0" y="0"/>
                </a:moveTo>
                <a:lnTo>
                  <a:pt x="16174214" y="0"/>
                </a:lnTo>
                <a:lnTo>
                  <a:pt x="16174214" y="8840604"/>
                </a:lnTo>
                <a:lnTo>
                  <a:pt x="0" y="8840604"/>
                </a:lnTo>
                <a:lnTo>
                  <a:pt x="0" y="0"/>
                </a:lnTo>
                <a:close/>
              </a:path>
            </a:pathLst>
          </a:custGeom>
          <a:blipFill>
            <a:blip r:embed="rId3"/>
            <a:stretch>
              <a:fillRect l="0" t="-1282" r="0" b="-1282"/>
            </a:stretch>
          </a:blipFill>
        </p:spPr>
      </p:sp>
      <p:sp>
        <p:nvSpPr>
          <p:cNvPr name="TextBox 15" id="15"/>
          <p:cNvSpPr txBox="true"/>
          <p:nvPr/>
        </p:nvSpPr>
        <p:spPr>
          <a:xfrm rot="0">
            <a:off x="262453" y="184083"/>
            <a:ext cx="8202265"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97722" y="8573960"/>
            <a:ext cx="2015222" cy="2000841"/>
          </a:xfrm>
          <a:prstGeom prst="rect">
            <a:avLst/>
          </a:prstGeom>
        </p:spPr>
      </p:pic>
      <p:grpSp>
        <p:nvGrpSpPr>
          <p:cNvPr name="Group 3" id="3"/>
          <p:cNvGrpSpPr/>
          <p:nvPr/>
        </p:nvGrpSpPr>
        <p:grpSpPr>
          <a:xfrm rot="2700000">
            <a:off x="-3445246" y="826187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14034654" y="-4091495"/>
            <a:ext cx="7415398" cy="3565095"/>
            <a:chOff x="0" y="0"/>
            <a:chExt cx="660400" cy="317500"/>
          </a:xfrm>
        </p:grpSpPr>
        <p:sp>
          <p:nvSpPr>
            <p:cNvPr name="Freeform 7" id="7"/>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9" id="9"/>
          <p:cNvSpPr/>
          <p:nvPr/>
        </p:nvSpPr>
        <p:spPr>
          <a:xfrm flipV="true">
            <a:off x="16779354" y="-3323851"/>
            <a:ext cx="5132702" cy="5185216"/>
          </a:xfrm>
          <a:prstGeom prst="line">
            <a:avLst/>
          </a:prstGeom>
          <a:ln cap="flat" w="28575">
            <a:solidFill>
              <a:srgbClr val="8CA9AD"/>
            </a:solidFill>
            <a:prstDash val="solid"/>
            <a:headEnd type="none" len="sm" w="sm"/>
            <a:tailEnd type="none" len="sm" w="sm"/>
          </a:ln>
        </p:spPr>
      </p:sp>
      <p:sp>
        <p:nvSpPr>
          <p:cNvPr name="AutoShape 10" id="10"/>
          <p:cNvSpPr/>
          <p:nvPr/>
        </p:nvSpPr>
        <p:spPr>
          <a:xfrm flipV="true">
            <a:off x="17092031" y="-2963542"/>
            <a:ext cx="5038853" cy="5038853"/>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7450501" y="-2612228"/>
            <a:ext cx="4867141" cy="4867141"/>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7836769" y="-2308948"/>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flipV="true">
            <a:off x="18276445" y="-1822252"/>
            <a:ext cx="4347674" cy="4347674"/>
          </a:xfrm>
          <a:prstGeom prst="line">
            <a:avLst/>
          </a:prstGeom>
          <a:ln cap="flat" w="28575">
            <a:solidFill>
              <a:srgbClr val="8CA9AD"/>
            </a:solidFill>
            <a:prstDash val="solid"/>
            <a:headEnd type="none" len="sm" w="sm"/>
            <a:tailEnd type="none" len="sm" w="sm"/>
          </a:ln>
        </p:spPr>
      </p:sp>
      <p:sp>
        <p:nvSpPr>
          <p:cNvPr name="Freeform 14" id="14"/>
          <p:cNvSpPr/>
          <p:nvPr/>
        </p:nvSpPr>
        <p:spPr>
          <a:xfrm flipH="false" flipV="false" rot="0">
            <a:off x="1234255" y="1202910"/>
            <a:ext cx="15702526" cy="8841512"/>
          </a:xfrm>
          <a:custGeom>
            <a:avLst/>
            <a:gdLst/>
            <a:ahLst/>
            <a:cxnLst/>
            <a:rect r="r" b="b" t="t" l="l"/>
            <a:pathLst>
              <a:path h="8841512" w="15702526">
                <a:moveTo>
                  <a:pt x="0" y="0"/>
                </a:moveTo>
                <a:lnTo>
                  <a:pt x="15702526" y="0"/>
                </a:lnTo>
                <a:lnTo>
                  <a:pt x="15702526" y="8841513"/>
                </a:lnTo>
                <a:lnTo>
                  <a:pt x="0" y="8841513"/>
                </a:lnTo>
                <a:lnTo>
                  <a:pt x="0" y="0"/>
                </a:lnTo>
                <a:close/>
              </a:path>
            </a:pathLst>
          </a:custGeom>
          <a:blipFill>
            <a:blip r:embed="rId3"/>
            <a:stretch>
              <a:fillRect l="0" t="0" r="0" b="0"/>
            </a:stretch>
          </a:blipFill>
        </p:spPr>
      </p:sp>
      <p:sp>
        <p:nvSpPr>
          <p:cNvPr name="TextBox 15" id="15"/>
          <p:cNvSpPr txBox="true"/>
          <p:nvPr/>
        </p:nvSpPr>
        <p:spPr>
          <a:xfrm rot="0">
            <a:off x="262453" y="184083"/>
            <a:ext cx="8202265" cy="844617"/>
          </a:xfrm>
          <a:prstGeom prst="rect">
            <a:avLst/>
          </a:prstGeom>
        </p:spPr>
        <p:txBody>
          <a:bodyPr anchor="t" rtlCol="false" tIns="0" lIns="0" bIns="0" rIns="0">
            <a:spAutoFit/>
          </a:bodyPr>
          <a:lstStyle/>
          <a:p>
            <a:pPr algn="l">
              <a:lnSpc>
                <a:spcPts val="5544"/>
              </a:lnSpc>
            </a:pPr>
            <a:r>
              <a:rPr lang="en-US" sz="5600">
                <a:solidFill>
                  <a:srgbClr val="227C9D"/>
                </a:solidFill>
                <a:latin typeface="Kollektif Bold"/>
              </a:rPr>
              <a:t>DASH BOARD IMAGES: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DAGDcoJdFQU</dc:identifier>
  <dcterms:modified xsi:type="dcterms:W3CDTF">2011-08-01T06:04:30Z</dcterms:modified>
  <cp:revision>1</cp:revision>
  <dc:title>ST AIML PROJECT PPT FINAL</dc:title>
</cp:coreProperties>
</file>